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3B353567-E0B2-4B1E-8A5E-5801C6617630}" type="datetimeFigureOut">
              <a:rPr lang="en-US" smtClean="0"/>
              <a:t>9/19/2014</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87F6FE30-96AE-456C-8ADC-BDE1AE6E2A0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353567-E0B2-4B1E-8A5E-5801C6617630}"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6FE30-96AE-456C-8ADC-BDE1AE6E2A0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353567-E0B2-4B1E-8A5E-5801C6617630}"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6FE30-96AE-456C-8ADC-BDE1AE6E2A0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353567-E0B2-4B1E-8A5E-5801C6617630}"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6FE30-96AE-456C-8ADC-BDE1AE6E2A0A}"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353567-E0B2-4B1E-8A5E-5801C6617630}"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6FE30-96AE-456C-8ADC-BDE1AE6E2A0A}"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B353567-E0B2-4B1E-8A5E-5801C6617630}"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6FE30-96AE-456C-8ADC-BDE1AE6E2A0A}"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B353567-E0B2-4B1E-8A5E-5801C6617630}" type="datetimeFigureOut">
              <a:rPr lang="en-US" smtClean="0"/>
              <a:t>9/19/2014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F6FE30-96AE-456C-8ADC-BDE1AE6E2A0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353567-E0B2-4B1E-8A5E-5801C6617630}" type="datetimeFigureOut">
              <a:rPr lang="en-US" smtClean="0"/>
              <a:t>9/19/2014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F6FE30-96AE-456C-8ADC-BDE1AE6E2A0A}"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353567-E0B2-4B1E-8A5E-5801C6617630}"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6FE30-96AE-456C-8ADC-BDE1AE6E2A0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353567-E0B2-4B1E-8A5E-5801C6617630}"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6FE30-96AE-456C-8ADC-BDE1AE6E2A0A}"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353567-E0B2-4B1E-8A5E-5801C6617630}"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6FE30-96AE-456C-8ADC-BDE1AE6E2A0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B353567-E0B2-4B1E-8A5E-5801C6617630}" type="datetimeFigureOut">
              <a:rPr lang="en-US" smtClean="0"/>
              <a:t>9/19/2014</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87F6FE30-96AE-456C-8ADC-BDE1AE6E2A0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t>The Crucible</a:t>
            </a:r>
            <a:br>
              <a:rPr lang="en-US" i="1" dirty="0" smtClean="0"/>
            </a:br>
            <a:r>
              <a:rPr lang="en-US" dirty="0" smtClean="0"/>
              <a:t>by Arthur Miller</a:t>
            </a:r>
            <a:endParaRPr lang="en-US" i="1" dirty="0"/>
          </a:p>
        </p:txBody>
      </p:sp>
      <p:sp>
        <p:nvSpPr>
          <p:cNvPr id="3" name="Subtitle 2"/>
          <p:cNvSpPr>
            <a:spLocks noGrp="1"/>
          </p:cNvSpPr>
          <p:nvPr>
            <p:ph type="subTitle" idx="1"/>
          </p:nvPr>
        </p:nvSpPr>
        <p:spPr/>
        <p:txBody>
          <a:bodyPr/>
          <a:lstStyle/>
          <a:p>
            <a:r>
              <a:rPr lang="en-US" dirty="0" smtClean="0"/>
              <a:t>Meet the Cast</a:t>
            </a:r>
            <a:endParaRPr lang="en-US" dirty="0"/>
          </a:p>
        </p:txBody>
      </p:sp>
    </p:spTree>
    <p:extLst>
      <p:ext uri="{BB962C8B-B14F-4D97-AF65-F5344CB8AC3E}">
        <p14:creationId xmlns:p14="http://schemas.microsoft.com/office/powerpoint/2010/main" val="3112498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 warren</a:t>
            </a:r>
            <a:endParaRPr lang="en-US" dirty="0"/>
          </a:p>
        </p:txBody>
      </p:sp>
      <p:sp>
        <p:nvSpPr>
          <p:cNvPr id="3" name="Content Placeholder 2"/>
          <p:cNvSpPr>
            <a:spLocks noGrp="1"/>
          </p:cNvSpPr>
          <p:nvPr>
            <p:ph idx="1"/>
          </p:nvPr>
        </p:nvSpPr>
        <p:spPr>
          <a:xfrm>
            <a:off x="3886200" y="2438400"/>
            <a:ext cx="3886200" cy="3048001"/>
          </a:xfrm>
        </p:spPr>
        <p:txBody>
          <a:bodyPr/>
          <a:lstStyle/>
          <a:p>
            <a:pPr indent="0">
              <a:buNone/>
            </a:pPr>
            <a:r>
              <a:rPr lang="en-US" dirty="0"/>
              <a:t>The servant in the Proctor household and a member of Abigail’s group of girls. She is a timid girl, easily influenced by those around her, who tried unsuccessfully to expose the hoax and ultimately recanted her confession.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599" y="2819400"/>
            <a:ext cx="2619375" cy="1743075"/>
          </a:xfrm>
          <a:prstGeom prst="rect">
            <a:avLst/>
          </a:prstGeom>
        </p:spPr>
      </p:pic>
    </p:spTree>
    <p:extLst>
      <p:ext uri="{BB962C8B-B14F-4D97-AF65-F5344CB8AC3E}">
        <p14:creationId xmlns:p14="http://schemas.microsoft.com/office/powerpoint/2010/main" val="2112418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Proctor</a:t>
            </a:r>
            <a:endParaRPr lang="en-US" dirty="0"/>
          </a:p>
        </p:txBody>
      </p:sp>
      <p:sp>
        <p:nvSpPr>
          <p:cNvPr id="3" name="Content Placeholder 2"/>
          <p:cNvSpPr>
            <a:spLocks noGrp="1"/>
          </p:cNvSpPr>
          <p:nvPr>
            <p:ph idx="1"/>
          </p:nvPr>
        </p:nvSpPr>
        <p:spPr>
          <a:xfrm>
            <a:off x="1371600" y="2438400"/>
            <a:ext cx="4038600" cy="3048001"/>
          </a:xfrm>
        </p:spPr>
        <p:txBody>
          <a:bodyPr>
            <a:normAutofit fontScale="85000" lnSpcReduction="10000"/>
          </a:bodyPr>
          <a:lstStyle/>
          <a:p>
            <a:pPr indent="0">
              <a:buNone/>
            </a:pPr>
            <a:r>
              <a:rPr lang="en-US" dirty="0"/>
              <a:t> A local farmer who lives just outside town; Elizabeth Proctor’s husband. A stern, harsh-tongued man, John hates hypocrisy. Nevertheless, he has a hidden sin—his affair with Abigail Williams—that proves his downfall. When the hysteria begins, he hesitates to expose Abigail as a fraud because he worries that his secret will be revealed and his good name ruined.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2590800"/>
            <a:ext cx="1895475" cy="2419350"/>
          </a:xfrm>
          <a:prstGeom prst="rect">
            <a:avLst/>
          </a:prstGeom>
        </p:spPr>
      </p:pic>
    </p:spTree>
    <p:extLst>
      <p:ext uri="{BB962C8B-B14F-4D97-AF65-F5344CB8AC3E}">
        <p14:creationId xmlns:p14="http://schemas.microsoft.com/office/powerpoint/2010/main" val="257323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Rebecca nurse</a:t>
            </a:r>
            <a:endParaRPr lang="en-US" dirty="0"/>
          </a:p>
        </p:txBody>
      </p:sp>
      <p:sp>
        <p:nvSpPr>
          <p:cNvPr id="3" name="Content Placeholder 2"/>
          <p:cNvSpPr>
            <a:spLocks noGrp="1"/>
          </p:cNvSpPr>
          <p:nvPr>
            <p:ph idx="1"/>
          </p:nvPr>
        </p:nvSpPr>
        <p:spPr>
          <a:xfrm>
            <a:off x="3886200" y="2438400"/>
            <a:ext cx="3886200" cy="3048001"/>
          </a:xfrm>
        </p:spPr>
        <p:txBody>
          <a:bodyPr/>
          <a:lstStyle/>
          <a:p>
            <a:pPr indent="0">
              <a:buNone/>
            </a:pPr>
            <a:r>
              <a:rPr lang="en-US" dirty="0"/>
              <a:t> Francis Nurse’s wife. Rebecca is a wise, sensible, and upright woman, held in tremendous regard by most of the Salem community. However, she falls victim to the hysteria when the </a:t>
            </a:r>
            <a:r>
              <a:rPr lang="en-US" dirty="0" err="1"/>
              <a:t>Putnams</a:t>
            </a:r>
            <a:r>
              <a:rPr lang="en-US" dirty="0"/>
              <a:t> accuse her of witchcraft and she refuses to confess.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743200"/>
            <a:ext cx="2708088" cy="2025650"/>
          </a:xfrm>
          <a:prstGeom prst="rect">
            <a:avLst/>
          </a:prstGeom>
        </p:spPr>
      </p:pic>
    </p:spTree>
    <p:extLst>
      <p:ext uri="{BB962C8B-B14F-4D97-AF65-F5344CB8AC3E}">
        <p14:creationId xmlns:p14="http://schemas.microsoft.com/office/powerpoint/2010/main" val="2161410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Giles </a:t>
            </a:r>
            <a:r>
              <a:rPr lang="en-US" dirty="0" err="1" smtClean="0"/>
              <a:t>corey</a:t>
            </a:r>
            <a:endParaRPr lang="en-US" dirty="0"/>
          </a:p>
        </p:txBody>
      </p:sp>
      <p:sp>
        <p:nvSpPr>
          <p:cNvPr id="3" name="Content Placeholder 2"/>
          <p:cNvSpPr>
            <a:spLocks noGrp="1"/>
          </p:cNvSpPr>
          <p:nvPr>
            <p:ph idx="1"/>
          </p:nvPr>
        </p:nvSpPr>
        <p:spPr>
          <a:xfrm>
            <a:off x="1371600" y="2438400"/>
            <a:ext cx="4724400" cy="3048001"/>
          </a:xfrm>
        </p:spPr>
        <p:txBody>
          <a:bodyPr/>
          <a:lstStyle/>
          <a:p>
            <a:pPr indent="0">
              <a:buNone/>
            </a:pPr>
            <a:r>
              <a:rPr lang="en-US" dirty="0"/>
              <a:t>An elderly but feisty farmer in Salem, famous for his tendency to file lawsuits. Giles’s wife, Martha, is accused of witchcraft, and he himself is eventually held in contempt of court and pressed to death with large stones.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2819400"/>
            <a:ext cx="1447800" cy="1942465"/>
          </a:xfrm>
          <a:prstGeom prst="rect">
            <a:avLst/>
          </a:prstGeom>
        </p:spPr>
      </p:pic>
    </p:spTree>
    <p:extLst>
      <p:ext uri="{BB962C8B-B14F-4D97-AF65-F5344CB8AC3E}">
        <p14:creationId xmlns:p14="http://schemas.microsoft.com/office/powerpoint/2010/main" val="108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Reverend john hale</a:t>
            </a:r>
            <a:endParaRPr lang="en-US" dirty="0"/>
          </a:p>
        </p:txBody>
      </p:sp>
      <p:sp>
        <p:nvSpPr>
          <p:cNvPr id="3" name="Content Placeholder 2"/>
          <p:cNvSpPr>
            <a:spLocks noGrp="1"/>
          </p:cNvSpPr>
          <p:nvPr>
            <p:ph idx="1"/>
          </p:nvPr>
        </p:nvSpPr>
        <p:spPr>
          <a:xfrm>
            <a:off x="3505200" y="2438400"/>
            <a:ext cx="4267200" cy="3048001"/>
          </a:xfrm>
        </p:spPr>
        <p:txBody>
          <a:bodyPr>
            <a:normAutofit fontScale="85000" lnSpcReduction="10000"/>
          </a:bodyPr>
          <a:lstStyle/>
          <a:p>
            <a:pPr indent="0">
              <a:buNone/>
            </a:pPr>
            <a:r>
              <a:rPr lang="en-US" dirty="0"/>
              <a:t>A young minister reputed to be an expert on witchcraft. Reverend Hale is called in to Salem to examine Parris’s daughter Betty. Hale is a committed Christian and hater of witchcraft. His critical mind and intelligence save him from falling into blind fervor. His arrival sets the hysteria in motion, although he later regrets his actions and attempts to save the lives of those accused.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343" y="2514600"/>
            <a:ext cx="2212499" cy="2438400"/>
          </a:xfrm>
          <a:prstGeom prst="rect">
            <a:avLst/>
          </a:prstGeom>
        </p:spPr>
      </p:pic>
    </p:spTree>
    <p:extLst>
      <p:ext uri="{BB962C8B-B14F-4D97-AF65-F5344CB8AC3E}">
        <p14:creationId xmlns:p14="http://schemas.microsoft.com/office/powerpoint/2010/main" val="1856290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Elizabeth proctor</a:t>
            </a:r>
            <a:endParaRPr lang="en-US" dirty="0"/>
          </a:p>
        </p:txBody>
      </p:sp>
      <p:sp>
        <p:nvSpPr>
          <p:cNvPr id="3" name="Content Placeholder 2"/>
          <p:cNvSpPr>
            <a:spLocks noGrp="1"/>
          </p:cNvSpPr>
          <p:nvPr>
            <p:ph idx="1"/>
          </p:nvPr>
        </p:nvSpPr>
        <p:spPr>
          <a:xfrm>
            <a:off x="1371600" y="2438400"/>
            <a:ext cx="4191000" cy="3048001"/>
          </a:xfrm>
        </p:spPr>
        <p:txBody>
          <a:bodyPr/>
          <a:lstStyle/>
          <a:p>
            <a:pPr indent="0">
              <a:buNone/>
            </a:pPr>
            <a:r>
              <a:rPr lang="en-US" dirty="0"/>
              <a:t> John Proctor’s wife. Elizabeth fired Abigail when she discovered that her husband was having an affair with Abigail. Elizabeth is supremely virtuous, but often cold.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2590800"/>
            <a:ext cx="1876425" cy="2438400"/>
          </a:xfrm>
          <a:prstGeom prst="rect">
            <a:avLst/>
          </a:prstGeom>
        </p:spPr>
      </p:pic>
    </p:spTree>
    <p:extLst>
      <p:ext uri="{BB962C8B-B14F-4D97-AF65-F5344CB8AC3E}">
        <p14:creationId xmlns:p14="http://schemas.microsoft.com/office/powerpoint/2010/main" val="228077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Francis nurse</a:t>
            </a:r>
            <a:endParaRPr lang="en-US" dirty="0"/>
          </a:p>
        </p:txBody>
      </p:sp>
      <p:sp>
        <p:nvSpPr>
          <p:cNvPr id="3" name="Content Placeholder 2"/>
          <p:cNvSpPr>
            <a:spLocks noGrp="1"/>
          </p:cNvSpPr>
          <p:nvPr>
            <p:ph idx="1"/>
          </p:nvPr>
        </p:nvSpPr>
        <p:spPr>
          <a:xfrm>
            <a:off x="3124200" y="2438400"/>
            <a:ext cx="4648200" cy="3048001"/>
          </a:xfrm>
        </p:spPr>
        <p:txBody>
          <a:bodyPr/>
          <a:lstStyle/>
          <a:p>
            <a:pPr indent="0">
              <a:buNone/>
            </a:pPr>
            <a:r>
              <a:rPr lang="en-US" dirty="0"/>
              <a:t>A wealthy, influential man in Salem. Nurse is well respected by most people in Salem, but is an enemy of Thomas Putnam and his wife.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667000"/>
            <a:ext cx="1752600" cy="1752600"/>
          </a:xfrm>
          <a:prstGeom prst="rect">
            <a:avLst/>
          </a:prstGeom>
        </p:spPr>
      </p:pic>
    </p:spTree>
    <p:extLst>
      <p:ext uri="{BB962C8B-B14F-4D97-AF65-F5344CB8AC3E}">
        <p14:creationId xmlns:p14="http://schemas.microsoft.com/office/powerpoint/2010/main" val="3654380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Ezekiel </a:t>
            </a:r>
            <a:r>
              <a:rPr lang="en-US" dirty="0" err="1" smtClean="0"/>
              <a:t>cheever</a:t>
            </a:r>
            <a:endParaRPr lang="en-US" dirty="0"/>
          </a:p>
        </p:txBody>
      </p:sp>
      <p:sp>
        <p:nvSpPr>
          <p:cNvPr id="3" name="Content Placeholder 2"/>
          <p:cNvSpPr>
            <a:spLocks noGrp="1"/>
          </p:cNvSpPr>
          <p:nvPr>
            <p:ph idx="1"/>
          </p:nvPr>
        </p:nvSpPr>
        <p:spPr>
          <a:xfrm>
            <a:off x="1371600" y="2438400"/>
            <a:ext cx="3657600" cy="3048001"/>
          </a:xfrm>
        </p:spPr>
        <p:txBody>
          <a:bodyPr/>
          <a:lstStyle/>
          <a:p>
            <a:pPr indent="0">
              <a:buNone/>
            </a:pPr>
            <a:r>
              <a:rPr lang="en-US" dirty="0"/>
              <a:t>  A man from Salem who acts as clerk of the court during the witch trials. He is upright and determined to do his duty for justice.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4886" y="2895600"/>
            <a:ext cx="2317315" cy="1762125"/>
          </a:xfrm>
          <a:prstGeom prst="rect">
            <a:avLst/>
          </a:prstGeom>
        </p:spPr>
      </p:pic>
    </p:spTree>
    <p:extLst>
      <p:ext uri="{BB962C8B-B14F-4D97-AF65-F5344CB8AC3E}">
        <p14:creationId xmlns:p14="http://schemas.microsoft.com/office/powerpoint/2010/main" val="938290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Marshal </a:t>
            </a:r>
            <a:r>
              <a:rPr lang="en-US" dirty="0" err="1" smtClean="0"/>
              <a:t>herrick</a:t>
            </a:r>
            <a:endParaRPr lang="en-US" dirty="0"/>
          </a:p>
        </p:txBody>
      </p:sp>
      <p:sp>
        <p:nvSpPr>
          <p:cNvPr id="3" name="Content Placeholder 2"/>
          <p:cNvSpPr>
            <a:spLocks noGrp="1"/>
          </p:cNvSpPr>
          <p:nvPr>
            <p:ph idx="1"/>
          </p:nvPr>
        </p:nvSpPr>
        <p:spPr>
          <a:xfrm>
            <a:off x="3124200" y="2438400"/>
            <a:ext cx="4648200" cy="3048001"/>
          </a:xfrm>
        </p:spPr>
        <p:txBody>
          <a:bodyPr/>
          <a:lstStyle/>
          <a:p>
            <a:pPr indent="0">
              <a:buNone/>
            </a:pPr>
            <a:r>
              <a:rPr lang="en-US" dirty="0"/>
              <a:t>The marshal of Salem.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590800"/>
            <a:ext cx="1828800" cy="2495550"/>
          </a:xfrm>
          <a:prstGeom prst="rect">
            <a:avLst/>
          </a:prstGeom>
        </p:spPr>
      </p:pic>
    </p:spTree>
    <p:extLst>
      <p:ext uri="{BB962C8B-B14F-4D97-AF65-F5344CB8AC3E}">
        <p14:creationId xmlns:p14="http://schemas.microsoft.com/office/powerpoint/2010/main" val="798189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Judge </a:t>
            </a:r>
            <a:r>
              <a:rPr lang="en-US" dirty="0" err="1" smtClean="0"/>
              <a:t>hathorne</a:t>
            </a:r>
            <a:endParaRPr lang="en-US" dirty="0"/>
          </a:p>
        </p:txBody>
      </p:sp>
      <p:sp>
        <p:nvSpPr>
          <p:cNvPr id="3" name="Content Placeholder 2"/>
          <p:cNvSpPr>
            <a:spLocks noGrp="1"/>
          </p:cNvSpPr>
          <p:nvPr>
            <p:ph idx="1"/>
          </p:nvPr>
        </p:nvSpPr>
        <p:spPr>
          <a:xfrm>
            <a:off x="1371600" y="2438400"/>
            <a:ext cx="3733800" cy="3048001"/>
          </a:xfrm>
        </p:spPr>
        <p:txBody>
          <a:bodyPr/>
          <a:lstStyle/>
          <a:p>
            <a:pPr indent="0">
              <a:buNone/>
            </a:pPr>
            <a:r>
              <a:rPr lang="en-US" dirty="0"/>
              <a:t>A judge who presides, along with Danforth, over the witch trials.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9729" y="2362200"/>
            <a:ext cx="2404382" cy="2895600"/>
          </a:xfrm>
          <a:prstGeom prst="rect">
            <a:avLst/>
          </a:prstGeom>
        </p:spPr>
      </p:pic>
    </p:spTree>
    <p:extLst>
      <p:ext uri="{BB962C8B-B14F-4D97-AF65-F5344CB8AC3E}">
        <p14:creationId xmlns:p14="http://schemas.microsoft.com/office/powerpoint/2010/main" val="1235133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Reverend Parris</a:t>
            </a:r>
            <a:endParaRPr lang="en-US" dirty="0"/>
          </a:p>
        </p:txBody>
      </p:sp>
      <p:sp>
        <p:nvSpPr>
          <p:cNvPr id="3" name="Content Placeholder 2"/>
          <p:cNvSpPr>
            <a:spLocks noGrp="1"/>
          </p:cNvSpPr>
          <p:nvPr>
            <p:ph idx="1"/>
          </p:nvPr>
        </p:nvSpPr>
        <p:spPr>
          <a:xfrm>
            <a:off x="3429000" y="2438400"/>
            <a:ext cx="4343400" cy="3048001"/>
          </a:xfrm>
        </p:spPr>
        <p:txBody>
          <a:bodyPr/>
          <a:lstStyle/>
          <a:p>
            <a:pPr indent="0">
              <a:buNone/>
            </a:pPr>
            <a:r>
              <a:rPr lang="en-US" dirty="0" smtClean="0"/>
              <a:t>The </a:t>
            </a:r>
            <a:r>
              <a:rPr lang="en-US" dirty="0"/>
              <a:t>minister of Salem’s church. Reverend Parris is a paranoid, power-hungry, yet oddly self-pitying figure. Many of the townsfolk, especially John Proctor, dislike him, and Parris is very concerned with building his position in the community</a:t>
            </a:r>
            <a:r>
              <a:rPr lang="en-US" dirty="0" smtClean="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286000"/>
            <a:ext cx="2355850" cy="3075522"/>
          </a:xfrm>
          <a:prstGeom prst="rect">
            <a:avLst/>
          </a:prstGeom>
        </p:spPr>
      </p:pic>
    </p:spTree>
    <p:extLst>
      <p:ext uri="{BB962C8B-B14F-4D97-AF65-F5344CB8AC3E}">
        <p14:creationId xmlns:p14="http://schemas.microsoft.com/office/powerpoint/2010/main" val="302811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Deputy governor </a:t>
            </a:r>
            <a:r>
              <a:rPr lang="en-US" dirty="0" err="1" smtClean="0"/>
              <a:t>danforth</a:t>
            </a:r>
            <a:endParaRPr lang="en-US" dirty="0"/>
          </a:p>
        </p:txBody>
      </p:sp>
      <p:sp>
        <p:nvSpPr>
          <p:cNvPr id="3" name="Content Placeholder 2"/>
          <p:cNvSpPr>
            <a:spLocks noGrp="1"/>
          </p:cNvSpPr>
          <p:nvPr>
            <p:ph idx="1"/>
          </p:nvPr>
        </p:nvSpPr>
        <p:spPr>
          <a:xfrm>
            <a:off x="3505200" y="2438400"/>
            <a:ext cx="4267200" cy="3048001"/>
          </a:xfrm>
        </p:spPr>
        <p:txBody>
          <a:bodyPr/>
          <a:lstStyle/>
          <a:p>
            <a:pPr indent="0">
              <a:buNone/>
            </a:pPr>
            <a:r>
              <a:rPr lang="en-US" dirty="0"/>
              <a:t>The deputy governor of Massachusetts and the presiding judge at the witch trials. Honest and </a:t>
            </a:r>
            <a:r>
              <a:rPr lang="en-US" dirty="0" err="1"/>
              <a:t>scrupu-lous</a:t>
            </a:r>
            <a:r>
              <a:rPr lang="en-US" dirty="0"/>
              <a:t>, at least in his own mind, Danforth is convinced that he is doing right in rooting out witchcraft.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667000"/>
            <a:ext cx="2143125" cy="2143125"/>
          </a:xfrm>
          <a:prstGeom prst="rect">
            <a:avLst/>
          </a:prstGeom>
        </p:spPr>
      </p:pic>
    </p:spTree>
    <p:extLst>
      <p:ext uri="{BB962C8B-B14F-4D97-AF65-F5344CB8AC3E}">
        <p14:creationId xmlns:p14="http://schemas.microsoft.com/office/powerpoint/2010/main" val="2726079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Sarah good</a:t>
            </a:r>
            <a:endParaRPr lang="en-US" dirty="0"/>
          </a:p>
        </p:txBody>
      </p:sp>
      <p:sp>
        <p:nvSpPr>
          <p:cNvPr id="3" name="Content Placeholder 2"/>
          <p:cNvSpPr>
            <a:spLocks noGrp="1"/>
          </p:cNvSpPr>
          <p:nvPr>
            <p:ph idx="1"/>
          </p:nvPr>
        </p:nvSpPr>
        <p:spPr>
          <a:xfrm>
            <a:off x="1371600" y="2438400"/>
            <a:ext cx="3810000" cy="3048001"/>
          </a:xfrm>
        </p:spPr>
        <p:txBody>
          <a:bodyPr/>
          <a:lstStyle/>
          <a:p>
            <a:pPr indent="0">
              <a:buNone/>
            </a:pPr>
            <a:r>
              <a:rPr lang="en-US" dirty="0"/>
              <a:t>Sarah is a mentally unstable homeless lady whom Abigail accuses of witchcraft. Like the slave Tituba, she's an easy target because she is one of the bottom most rungs of society.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667000"/>
            <a:ext cx="2019300" cy="2257425"/>
          </a:xfrm>
          <a:prstGeom prst="rect">
            <a:avLst/>
          </a:prstGeom>
        </p:spPr>
      </p:pic>
    </p:spTree>
    <p:extLst>
      <p:ext uri="{BB962C8B-B14F-4D97-AF65-F5344CB8AC3E}">
        <p14:creationId xmlns:p14="http://schemas.microsoft.com/office/powerpoint/2010/main" val="2302480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hopkins</a:t>
            </a:r>
            <a:endParaRPr lang="en-US" dirty="0"/>
          </a:p>
        </p:txBody>
      </p:sp>
      <p:sp>
        <p:nvSpPr>
          <p:cNvPr id="3" name="Content Placeholder 2"/>
          <p:cNvSpPr>
            <a:spLocks noGrp="1"/>
          </p:cNvSpPr>
          <p:nvPr>
            <p:ph idx="1"/>
          </p:nvPr>
        </p:nvSpPr>
        <p:spPr>
          <a:xfrm>
            <a:off x="2819400" y="2438400"/>
            <a:ext cx="4953000" cy="3048001"/>
          </a:xfrm>
        </p:spPr>
        <p:txBody>
          <a:bodyPr/>
          <a:lstStyle/>
          <a:p>
            <a:pPr indent="0">
              <a:buNone/>
            </a:pPr>
            <a:r>
              <a:rPr lang="en-US" dirty="0" smtClean="0"/>
              <a:t>Hopkins, a guard for the jailhouse, appears </a:t>
            </a:r>
            <a:r>
              <a:rPr lang="en-US" dirty="0"/>
              <a:t>briefly in Act IV as the jailer, but he doesn’t have a speaking part</a:t>
            </a:r>
            <a:r>
              <a:rPr lang="en-US" dirty="0" smtClean="0"/>
              <a:t>.</a:t>
            </a:r>
            <a:r>
              <a:rPr lang="en-US" dirty="0"/>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514600"/>
            <a:ext cx="1219200" cy="2526384"/>
          </a:xfrm>
          <a:prstGeom prst="rect">
            <a:avLst/>
          </a:prstGeom>
        </p:spPr>
      </p:pic>
    </p:spTree>
    <p:extLst>
      <p:ext uri="{BB962C8B-B14F-4D97-AF65-F5344CB8AC3E}">
        <p14:creationId xmlns:p14="http://schemas.microsoft.com/office/powerpoint/2010/main" val="3997316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Betty Parris</a:t>
            </a:r>
            <a:endParaRPr lang="en-US" dirty="0"/>
          </a:p>
        </p:txBody>
      </p:sp>
      <p:sp>
        <p:nvSpPr>
          <p:cNvPr id="3" name="Content Placeholder 2"/>
          <p:cNvSpPr>
            <a:spLocks noGrp="1"/>
          </p:cNvSpPr>
          <p:nvPr>
            <p:ph idx="1"/>
          </p:nvPr>
        </p:nvSpPr>
        <p:spPr>
          <a:xfrm>
            <a:off x="1371600" y="2438400"/>
            <a:ext cx="4038600" cy="3048001"/>
          </a:xfrm>
        </p:spPr>
        <p:txBody>
          <a:bodyPr/>
          <a:lstStyle/>
          <a:p>
            <a:pPr indent="0">
              <a:buNone/>
            </a:pPr>
            <a:r>
              <a:rPr lang="en-US" dirty="0"/>
              <a:t>Reverend Parris’s ten-year-old daughter. Betty falls into a strange stupor after Parris catches her and the other girls dancing in the forest with Tituba. Her illness and that of Ruth Putnam fuel the first rumors of witchcraft.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819400"/>
            <a:ext cx="1905000" cy="1905000"/>
          </a:xfrm>
          <a:prstGeom prst="rect">
            <a:avLst/>
          </a:prstGeom>
        </p:spPr>
      </p:pic>
    </p:spTree>
    <p:extLst>
      <p:ext uri="{BB962C8B-B14F-4D97-AF65-F5344CB8AC3E}">
        <p14:creationId xmlns:p14="http://schemas.microsoft.com/office/powerpoint/2010/main" val="2034647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Tituba</a:t>
            </a:r>
            <a:endParaRPr lang="en-US" dirty="0"/>
          </a:p>
        </p:txBody>
      </p:sp>
      <p:sp>
        <p:nvSpPr>
          <p:cNvPr id="3" name="Content Placeholder 2"/>
          <p:cNvSpPr>
            <a:spLocks noGrp="1"/>
          </p:cNvSpPr>
          <p:nvPr>
            <p:ph idx="1"/>
          </p:nvPr>
        </p:nvSpPr>
        <p:spPr>
          <a:xfrm>
            <a:off x="3429000" y="2438400"/>
            <a:ext cx="4343400" cy="3048001"/>
          </a:xfrm>
        </p:spPr>
        <p:txBody>
          <a:bodyPr/>
          <a:lstStyle/>
          <a:p>
            <a:pPr indent="0">
              <a:buNone/>
            </a:pPr>
            <a:r>
              <a:rPr lang="en-US" dirty="0"/>
              <a:t>Reverend Parris’s black slave from Barbados. Tituba agrees to perform voodoo at Abigail’s request.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657" y="2514600"/>
            <a:ext cx="2028825" cy="2257425"/>
          </a:xfrm>
          <a:prstGeom prst="rect">
            <a:avLst/>
          </a:prstGeom>
        </p:spPr>
      </p:pic>
    </p:spTree>
    <p:extLst>
      <p:ext uri="{BB962C8B-B14F-4D97-AF65-F5344CB8AC3E}">
        <p14:creationId xmlns:p14="http://schemas.microsoft.com/office/powerpoint/2010/main" val="1685639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Abigail Williams</a:t>
            </a:r>
            <a:endParaRPr lang="en-US" dirty="0"/>
          </a:p>
        </p:txBody>
      </p:sp>
      <p:sp>
        <p:nvSpPr>
          <p:cNvPr id="3" name="Content Placeholder 2"/>
          <p:cNvSpPr>
            <a:spLocks noGrp="1"/>
          </p:cNvSpPr>
          <p:nvPr>
            <p:ph idx="1"/>
          </p:nvPr>
        </p:nvSpPr>
        <p:spPr>
          <a:xfrm>
            <a:off x="1371600" y="2438400"/>
            <a:ext cx="4267200" cy="3048001"/>
          </a:xfrm>
        </p:spPr>
        <p:txBody>
          <a:bodyPr/>
          <a:lstStyle/>
          <a:p>
            <a:pPr indent="0">
              <a:buNone/>
            </a:pPr>
            <a:r>
              <a:rPr lang="en-US" dirty="0"/>
              <a:t>Reverend Parris’s niece. Abigail was once the servant for the Proctor household, but Elizabeth Proctor fired her after she discovered that Abigail was having an affair with her husband</a:t>
            </a:r>
            <a:r>
              <a:rPr lang="en-US" dirty="0" smtClean="0"/>
              <a:t>,  </a:t>
            </a:r>
            <a:r>
              <a:rPr lang="en-US" dirty="0"/>
              <a:t>John Proctor. Abigail is smart, wily, a good liar, and vindictive when crossed.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2514600"/>
            <a:ext cx="1676400" cy="2505075"/>
          </a:xfrm>
          <a:prstGeom prst="rect">
            <a:avLst/>
          </a:prstGeom>
        </p:spPr>
      </p:pic>
    </p:spTree>
    <p:extLst>
      <p:ext uri="{BB962C8B-B14F-4D97-AF65-F5344CB8AC3E}">
        <p14:creationId xmlns:p14="http://schemas.microsoft.com/office/powerpoint/2010/main" val="3150419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Susanna Walcott</a:t>
            </a:r>
            <a:endParaRPr lang="en-US" dirty="0"/>
          </a:p>
        </p:txBody>
      </p:sp>
      <p:sp>
        <p:nvSpPr>
          <p:cNvPr id="3" name="Content Placeholder 2"/>
          <p:cNvSpPr>
            <a:spLocks noGrp="1"/>
          </p:cNvSpPr>
          <p:nvPr>
            <p:ph idx="1"/>
          </p:nvPr>
        </p:nvSpPr>
        <p:spPr>
          <a:xfrm>
            <a:off x="3200400" y="2438400"/>
            <a:ext cx="4572000" cy="3048001"/>
          </a:xfrm>
        </p:spPr>
        <p:txBody>
          <a:bodyPr/>
          <a:lstStyle/>
          <a:p>
            <a:pPr indent="0">
              <a:buNone/>
            </a:pPr>
            <a:r>
              <a:rPr lang="en-US" dirty="0"/>
              <a:t>Susanna is one of the girls under Abigail’s spell (pun intended!). She joins in condemning various villagers as witches.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819400"/>
            <a:ext cx="1905000" cy="1905000"/>
          </a:xfrm>
          <a:prstGeom prst="rect">
            <a:avLst/>
          </a:prstGeom>
        </p:spPr>
      </p:pic>
    </p:spTree>
    <p:extLst>
      <p:ext uri="{BB962C8B-B14F-4D97-AF65-F5344CB8AC3E}">
        <p14:creationId xmlns:p14="http://schemas.microsoft.com/office/powerpoint/2010/main" val="1840617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Mrs. Ann Putnam</a:t>
            </a:r>
            <a:endParaRPr lang="en-US" dirty="0"/>
          </a:p>
        </p:txBody>
      </p:sp>
      <p:sp>
        <p:nvSpPr>
          <p:cNvPr id="3" name="Content Placeholder 2"/>
          <p:cNvSpPr>
            <a:spLocks noGrp="1"/>
          </p:cNvSpPr>
          <p:nvPr>
            <p:ph idx="1"/>
          </p:nvPr>
        </p:nvSpPr>
        <p:spPr>
          <a:xfrm>
            <a:off x="1371600" y="2438400"/>
            <a:ext cx="4267200" cy="3048001"/>
          </a:xfrm>
        </p:spPr>
        <p:txBody>
          <a:bodyPr/>
          <a:lstStyle/>
          <a:p>
            <a:pPr indent="0">
              <a:buNone/>
            </a:pPr>
            <a:r>
              <a:rPr lang="en-US" dirty="0"/>
              <a:t>Thomas Putnam’s wife. Ann Putnam has given birth to eight children, but only Ruth Putnam survived. The other seven died before they were a day old, and Ann is convinced that they were murdered by supernatural means.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2667000"/>
            <a:ext cx="1905000" cy="1905000"/>
          </a:xfrm>
          <a:prstGeom prst="rect">
            <a:avLst/>
          </a:prstGeom>
        </p:spPr>
      </p:pic>
    </p:spTree>
    <p:extLst>
      <p:ext uri="{BB962C8B-B14F-4D97-AF65-F5344CB8AC3E}">
        <p14:creationId xmlns:p14="http://schemas.microsoft.com/office/powerpoint/2010/main" val="4263774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Thomas Putnam</a:t>
            </a:r>
            <a:endParaRPr lang="en-US" dirty="0"/>
          </a:p>
        </p:txBody>
      </p:sp>
      <p:sp>
        <p:nvSpPr>
          <p:cNvPr id="3" name="Content Placeholder 2"/>
          <p:cNvSpPr>
            <a:spLocks noGrp="1"/>
          </p:cNvSpPr>
          <p:nvPr>
            <p:ph idx="1"/>
          </p:nvPr>
        </p:nvSpPr>
        <p:spPr>
          <a:xfrm>
            <a:off x="3124200" y="2438400"/>
            <a:ext cx="4648200" cy="3048001"/>
          </a:xfrm>
        </p:spPr>
        <p:txBody>
          <a:bodyPr/>
          <a:lstStyle/>
          <a:p>
            <a:pPr indent="0">
              <a:buNone/>
            </a:pPr>
            <a:r>
              <a:rPr lang="en-US" dirty="0"/>
              <a:t>A wealthy, influential citizen of Salem, Putnam holds a grudge against Francis Nurse for preventing Putnam’s brother-in-law from being elected to the office of minister. He uses the witch trials to increase his own wealth by accusing people of witchcraft and then buying up their land.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590800"/>
            <a:ext cx="1828800" cy="2505075"/>
          </a:xfrm>
          <a:prstGeom prst="rect">
            <a:avLst/>
          </a:prstGeom>
        </p:spPr>
      </p:pic>
    </p:spTree>
    <p:extLst>
      <p:ext uri="{BB962C8B-B14F-4D97-AF65-F5344CB8AC3E}">
        <p14:creationId xmlns:p14="http://schemas.microsoft.com/office/powerpoint/2010/main" val="2192832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Mercy </a:t>
            </a:r>
            <a:r>
              <a:rPr lang="en-US" dirty="0" err="1" smtClean="0"/>
              <a:t>lewis</a:t>
            </a:r>
            <a:endParaRPr lang="en-US" dirty="0"/>
          </a:p>
        </p:txBody>
      </p:sp>
      <p:sp>
        <p:nvSpPr>
          <p:cNvPr id="3" name="Content Placeholder 2"/>
          <p:cNvSpPr>
            <a:spLocks noGrp="1"/>
          </p:cNvSpPr>
          <p:nvPr>
            <p:ph idx="1"/>
          </p:nvPr>
        </p:nvSpPr>
        <p:spPr>
          <a:xfrm>
            <a:off x="1371600" y="2438400"/>
            <a:ext cx="4114800" cy="3048001"/>
          </a:xfrm>
        </p:spPr>
        <p:txBody>
          <a:bodyPr/>
          <a:lstStyle/>
          <a:p>
            <a:pPr indent="0">
              <a:buNone/>
            </a:pPr>
            <a:r>
              <a:rPr lang="en-US" dirty="0"/>
              <a:t>Mercy is the </a:t>
            </a:r>
            <a:r>
              <a:rPr lang="en-US" dirty="0" err="1"/>
              <a:t>Putnams</a:t>
            </a:r>
            <a:r>
              <a:rPr lang="en-US" dirty="0"/>
              <a:t>’ servant and Abigail’s most faithful friend.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438400"/>
            <a:ext cx="1657350" cy="2762250"/>
          </a:xfrm>
          <a:prstGeom prst="rect">
            <a:avLst/>
          </a:prstGeom>
        </p:spPr>
      </p:pic>
    </p:spTree>
    <p:extLst>
      <p:ext uri="{BB962C8B-B14F-4D97-AF65-F5344CB8AC3E}">
        <p14:creationId xmlns:p14="http://schemas.microsoft.com/office/powerpoint/2010/main" val="27312257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150</TotalTime>
  <Words>626</Words>
  <Application>Microsoft Office PowerPoint</Application>
  <PresentationFormat>On-screen Show (4:3)</PresentationFormat>
  <Paragraphs>44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Couture</vt:lpstr>
      <vt:lpstr>The Crucible by Arthur Miller</vt:lpstr>
      <vt:lpstr>Reverend Parris</vt:lpstr>
      <vt:lpstr>Betty Parris</vt:lpstr>
      <vt:lpstr>Tituba</vt:lpstr>
      <vt:lpstr>Abigail Williams</vt:lpstr>
      <vt:lpstr>Susanna Walcott</vt:lpstr>
      <vt:lpstr>Mrs. Ann Putnam</vt:lpstr>
      <vt:lpstr>Thomas Putnam</vt:lpstr>
      <vt:lpstr>Mercy lewis</vt:lpstr>
      <vt:lpstr>Mary warren</vt:lpstr>
      <vt:lpstr>John Proctor</vt:lpstr>
      <vt:lpstr>Rebecca nurse</vt:lpstr>
      <vt:lpstr>Giles corey</vt:lpstr>
      <vt:lpstr>Reverend john hale</vt:lpstr>
      <vt:lpstr>Elizabeth proctor</vt:lpstr>
      <vt:lpstr>Francis nurse</vt:lpstr>
      <vt:lpstr>Ezekiel cheever</vt:lpstr>
      <vt:lpstr>Marshal herrick</vt:lpstr>
      <vt:lpstr>Judge hathorne</vt:lpstr>
      <vt:lpstr>Deputy governor danforth</vt:lpstr>
      <vt:lpstr>Sarah good</vt:lpstr>
      <vt:lpstr>hopkins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Crucible by Arthur Miller</dc:title>
  <dc:creator>Jessica Waite</dc:creator>
  <cp:lastModifiedBy>Jessica Waite</cp:lastModifiedBy>
  <cp:revision>7</cp:revision>
  <dcterms:created xsi:type="dcterms:W3CDTF">2014-09-19T13:22:21Z</dcterms:created>
  <dcterms:modified xsi:type="dcterms:W3CDTF">2014-09-19T15:53:19Z</dcterms:modified>
</cp:coreProperties>
</file>